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7E4BD-35B1-4EE7-97E3-DE7406CF9ACA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6DBE0-F660-4B81-B4B1-21992386E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47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EE7-CC89-4BEE-A5B3-0FE48690F9FD}" type="datetime1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4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771-C447-4720-BF5A-0A50868D1A7F}" type="datetime1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4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03B-4DA5-412A-9AB7-9ECA99A47BFA}" type="datetime1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5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260B-15A8-4705-AC44-B9BE21769A24}" type="datetime1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8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F2DB-6AD0-44C7-A3BD-0594948CB9FF}" type="datetime1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5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87E7-5FE4-4032-88B7-16101C2D6914}" type="datetime1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DDDE-5E37-4CEF-A910-5C72A4749DB3}" type="datetime1">
              <a:rPr lang="en-US" smtClean="0"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3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154D-2449-44BF-AF23-7B630F4FDAE6}" type="datetime1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5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0E37-4950-4A3F-A9EF-ED0A314F79CD}" type="datetime1">
              <a:rPr lang="en-US" smtClean="0"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3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8F85-6863-4A72-AA03-59E321423FC9}" type="datetime1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3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52A7-CE16-435F-9BE9-8DC2427F1ADA}" type="datetime1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9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BB761-3261-42B6-9EC0-9B9648656C08}" type="datetime1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9DDA9-A614-43EA-B156-149B3975F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4384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You’ve Made It to </a:t>
            </a:r>
            <a:b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South Pasadena High School</a:t>
            </a:r>
            <a:endParaRPr lang="en-US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629400" cy="2057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South Pasadena Council PTSA Special Needs Committee and South Pasadena Unified School District</a:t>
            </a:r>
          </a:p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Presenter: Angelique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Burzynski</a:t>
            </a: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4000" dirty="0" smtClean="0"/>
              <a:t>Important Factors – Keep In Mind . . .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Some suggestions:</a:t>
            </a:r>
          </a:p>
          <a:p>
            <a:r>
              <a:rPr lang="en-US" sz="3900" b="1" u="sng" dirty="0" smtClean="0">
                <a:solidFill>
                  <a:schemeClr val="accent1">
                    <a:lumMod val="50000"/>
                  </a:schemeClr>
                </a:solidFill>
              </a:rPr>
              <a:t>External Structure</a:t>
            </a:r>
            <a:r>
              <a:rPr lang="en-US" sz="39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lvl="1"/>
            <a:r>
              <a:rPr lang="en-US" sz="3600" dirty="0" smtClean="0"/>
              <a:t>Create a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consistent, quiet </a:t>
            </a:r>
            <a:r>
              <a:rPr lang="en-US" sz="3600" dirty="0" smtClean="0"/>
              <a:t>(as quiet as possible)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place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dirty="0" smtClean="0"/>
              <a:t>to do school work</a:t>
            </a:r>
          </a:p>
          <a:p>
            <a:pPr lvl="1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Set a time </a:t>
            </a:r>
            <a:r>
              <a:rPr lang="en-US" sz="3600" dirty="0" smtClean="0"/>
              <a:t>(same time every day as much as possible) for homework</a:t>
            </a:r>
          </a:p>
          <a:p>
            <a:pPr lvl="1"/>
            <a:r>
              <a:rPr lang="en-US" sz="3600" dirty="0" smtClean="0"/>
              <a:t>Have a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checklist</a:t>
            </a:r>
            <a:r>
              <a:rPr lang="en-US" sz="3600" dirty="0" smtClean="0"/>
              <a:t> </a:t>
            </a:r>
          </a:p>
          <a:p>
            <a:pPr lvl="1"/>
            <a:r>
              <a:rPr lang="en-US" sz="3600" dirty="0" smtClean="0"/>
              <a:t>Develop clear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guidelines</a:t>
            </a:r>
            <a:r>
              <a:rPr lang="en-US" sz="3600" dirty="0" smtClean="0"/>
              <a:t> and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expectations</a:t>
            </a:r>
            <a:r>
              <a:rPr lang="en-US" sz="3600" dirty="0" smtClean="0"/>
              <a:t> for daily accomplishment</a:t>
            </a:r>
          </a:p>
          <a:p>
            <a:pPr lvl="2"/>
            <a:endParaRPr lang="en-US" sz="3200" dirty="0" smtClean="0"/>
          </a:p>
          <a:p>
            <a:pPr lvl="2"/>
            <a:endParaRPr lang="en-US" sz="3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8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3600" dirty="0" smtClean="0"/>
              <a:t>Important Factors – Keep In Mind . . .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More suggestions:</a:t>
            </a:r>
          </a:p>
          <a:p>
            <a:r>
              <a:rPr lang="en-US" sz="3600" b="1" u="sng" dirty="0" smtClean="0">
                <a:solidFill>
                  <a:schemeClr val="accent1">
                    <a:lumMod val="50000"/>
                  </a:schemeClr>
                </a:solidFill>
              </a:rPr>
              <a:t>Time Management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lvl="1"/>
            <a:r>
              <a:rPr lang="en-US" sz="3000" dirty="0" smtClean="0"/>
              <a:t>Have a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large calendar </a:t>
            </a:r>
            <a:r>
              <a:rPr lang="en-US" sz="3000" dirty="0" smtClean="0"/>
              <a:t>visible from work space</a:t>
            </a:r>
          </a:p>
          <a:p>
            <a:pPr lvl="1"/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Set a time </a:t>
            </a:r>
            <a:r>
              <a:rPr lang="en-US" sz="3000" dirty="0" smtClean="0"/>
              <a:t>(same time every day as much as possible) for homework</a:t>
            </a:r>
          </a:p>
          <a:p>
            <a:pPr lvl="1"/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Estimate</a:t>
            </a: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dirty="0" smtClean="0"/>
              <a:t>and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track</a:t>
            </a: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dirty="0" smtClean="0"/>
              <a:t>how much time each assignment takes</a:t>
            </a:r>
          </a:p>
          <a:p>
            <a:pPr lvl="1"/>
            <a:r>
              <a:rPr lang="en-US" sz="3000" dirty="0" smtClean="0"/>
              <a:t>Create a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daily homework schedule </a:t>
            </a:r>
            <a:r>
              <a:rPr lang="en-US" sz="3000" dirty="0" smtClean="0"/>
              <a:t>(stick to it)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7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4000" dirty="0" smtClean="0"/>
              <a:t>Important Factors – Keep In Mind . . .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More suggestions:</a:t>
            </a:r>
          </a:p>
          <a:p>
            <a:r>
              <a:rPr lang="en-US" sz="3600" b="1" u="sng" dirty="0" smtClean="0">
                <a:solidFill>
                  <a:schemeClr val="accent1">
                    <a:lumMod val="50000"/>
                  </a:schemeClr>
                </a:solidFill>
              </a:rPr>
              <a:t>Organization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lvl="1"/>
            <a:r>
              <a:rPr lang="en-US" sz="3200" dirty="0" smtClean="0"/>
              <a:t>Keep all schoolwork in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one location</a:t>
            </a:r>
          </a:p>
          <a:p>
            <a:pPr lvl="1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Separate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smtClean="0"/>
              <a:t>schoolwork/materials into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two piles </a:t>
            </a:r>
            <a:r>
              <a:rPr lang="en-US" sz="3200" dirty="0" smtClean="0"/>
              <a:t>–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dd” </a:t>
            </a:r>
            <a:r>
              <a:rPr lang="en-US" sz="3200" dirty="0" smtClean="0"/>
              <a:t>and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“Even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pPr lvl="1"/>
            <a:r>
              <a:rPr lang="en-US" sz="3200" dirty="0" smtClean="0"/>
              <a:t>Have a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school calendar </a:t>
            </a:r>
            <a:r>
              <a:rPr lang="en-US" sz="3200" dirty="0" smtClean="0"/>
              <a:t>visible in </a:t>
            </a:r>
            <a:r>
              <a:rPr lang="en-US" sz="3200" b="1" dirty="0" smtClean="0"/>
              <a:t>several places</a:t>
            </a:r>
          </a:p>
          <a:p>
            <a:pPr lvl="2"/>
            <a:r>
              <a:rPr lang="en-US" sz="3200" dirty="0" smtClean="0"/>
              <a:t>Homework site, main room, student’s child’s room, child’s backpack</a:t>
            </a:r>
          </a:p>
          <a:p>
            <a:pPr lvl="1"/>
            <a:r>
              <a:rPr lang="en-US" sz="3200" dirty="0" smtClean="0"/>
              <a:t> Notebook dividers, colored folders</a:t>
            </a:r>
          </a:p>
          <a:p>
            <a:pPr lvl="1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Daily homework plan </a:t>
            </a:r>
            <a:r>
              <a:rPr lang="en-US" sz="3200" dirty="0" smtClean="0"/>
              <a:t>at homework site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4000" dirty="0"/>
              <a:t>Important Factors – Keep In Mind . . .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More suggestions:</a:t>
            </a:r>
          </a:p>
          <a:p>
            <a:r>
              <a:rPr lang="en-US" sz="3600" b="1" u="sng" dirty="0" smtClean="0">
                <a:solidFill>
                  <a:schemeClr val="accent1">
                    <a:lumMod val="50000"/>
                  </a:schemeClr>
                </a:solidFill>
              </a:rPr>
              <a:t>Staying focused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lvl="1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Limit distractions </a:t>
            </a:r>
            <a:r>
              <a:rPr lang="en-US" sz="3200" dirty="0" smtClean="0"/>
              <a:t>in student work ar</a:t>
            </a:r>
            <a:r>
              <a:rPr lang="en-US" dirty="0" smtClean="0"/>
              <a:t>ea</a:t>
            </a:r>
          </a:p>
          <a:p>
            <a:pPr marL="857250" lvl="1" indent="-457200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Limit electronic devices</a:t>
            </a:r>
          </a:p>
          <a:p>
            <a:pPr marL="1257300" lvl="2" indent="-457200"/>
            <a:r>
              <a:rPr lang="en-US" sz="3200" dirty="0" smtClean="0"/>
              <a:t>Only music in background if helpful</a:t>
            </a:r>
          </a:p>
          <a:p>
            <a:pPr marL="1257300" lvl="2" indent="-457200"/>
            <a:r>
              <a:rPr lang="en-US" sz="3200" b="1" i="1" dirty="0" smtClean="0"/>
              <a:t>Not</a:t>
            </a:r>
            <a:r>
              <a:rPr lang="en-US" sz="3200" dirty="0" smtClean="0"/>
              <a:t> through earbobs</a:t>
            </a:r>
          </a:p>
          <a:p>
            <a:pPr marL="857250" lvl="1" indent="-457200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Limit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smtClean="0"/>
              <a:t>child’s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need to get up </a:t>
            </a:r>
            <a:r>
              <a:rPr lang="en-US" sz="3200" dirty="0" smtClean="0"/>
              <a:t>from work area</a:t>
            </a:r>
          </a:p>
          <a:p>
            <a:pPr marL="857250" lvl="1" indent="-457200"/>
            <a:r>
              <a:rPr lang="en-US" sz="3200" dirty="0" smtClean="0"/>
              <a:t>Use a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time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r</a:t>
            </a:r>
          </a:p>
          <a:p>
            <a:pPr marL="857250" lvl="1" indent="-457200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Daily homework plan </a:t>
            </a:r>
            <a:r>
              <a:rPr lang="en-US" sz="3200" dirty="0"/>
              <a:t>at homework site</a:t>
            </a:r>
          </a:p>
          <a:p>
            <a:pPr marL="857250" lvl="1" indent="-4572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49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3600" dirty="0"/>
              <a:t>Important Factors – Keep In Mind . . .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Remember: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We are all in this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together: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Use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available resources </a:t>
            </a:r>
            <a:r>
              <a:rPr lang="en-US" dirty="0" smtClean="0"/>
              <a:t>– they have been developed for you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Call on the staff </a:t>
            </a:r>
            <a:r>
              <a:rPr lang="en-US" dirty="0" smtClean="0"/>
              <a:t>– we want to help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Keep us informed </a:t>
            </a:r>
            <a:r>
              <a:rPr lang="en-US" dirty="0" smtClean="0"/>
              <a:t>– we can’t help when we don’t know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Collaborate</a:t>
            </a:r>
            <a:r>
              <a:rPr lang="en-US" dirty="0" smtClean="0"/>
              <a:t> –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YOU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are the most valued team member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38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700" i="1" dirty="0" smtClean="0">
                <a:solidFill>
                  <a:schemeClr val="accent3">
                    <a:lumMod val="50000"/>
                  </a:schemeClr>
                </a:solidFill>
              </a:rPr>
              <a:t>How </a:t>
            </a:r>
            <a:r>
              <a:rPr lang="en-US" sz="2700" i="1" dirty="0">
                <a:solidFill>
                  <a:schemeClr val="accent3">
                    <a:lumMod val="50000"/>
                  </a:schemeClr>
                </a:solidFill>
              </a:rPr>
              <a:t>Parents Can Help Their Children Succeed in School; You’ve Made It to South Pasadena High School</a:t>
            </a:r>
            <a:br>
              <a:rPr lang="en-US" sz="2700" i="1" dirty="0">
                <a:solidFill>
                  <a:schemeClr val="accent3">
                    <a:lumMod val="50000"/>
                  </a:schemeClr>
                </a:solidFill>
              </a:rPr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828800"/>
            <a:ext cx="51054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38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i="1" dirty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DDA9-A614-43EA-B156-149B3975F5C5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057400"/>
            <a:ext cx="7402286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8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r>
              <a:rPr lang="en-US" sz="5400" dirty="0" smtClean="0"/>
              <a:t>The Basics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900" dirty="0" smtClean="0"/>
          </a:p>
          <a:p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Your child will now have anywhere from 6 – 8 classes: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u="sng" dirty="0" smtClean="0"/>
              <a:t>Know</a:t>
            </a:r>
            <a:r>
              <a:rPr lang="en-US" sz="3600" dirty="0" smtClean="0"/>
              <a:t> your child’s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schedule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u="sng" dirty="0" smtClean="0"/>
              <a:t>Know</a:t>
            </a:r>
            <a:r>
              <a:rPr lang="en-US" sz="3600" dirty="0" smtClean="0"/>
              <a:t> your child’s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classrooms</a:t>
            </a:r>
          </a:p>
          <a:p>
            <a:pPr lvl="2"/>
            <a:r>
              <a:rPr lang="en-US" sz="3200" dirty="0" smtClean="0"/>
              <a:t>Walk the walk with your child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u="sng" dirty="0" smtClean="0"/>
              <a:t>Know</a:t>
            </a:r>
            <a:r>
              <a:rPr lang="en-US" sz="3600" dirty="0" smtClean="0"/>
              <a:t> your child’s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Guidance Counselor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</a:t>
            </a:r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5400" dirty="0" smtClean="0"/>
              <a:t>The Basics </a:t>
            </a:r>
            <a:r>
              <a:rPr lang="en-US" sz="2000" dirty="0" smtClean="0"/>
              <a:t>(</a:t>
            </a:r>
            <a:r>
              <a:rPr lang="en-US" sz="2000" dirty="0" err="1" smtClean="0"/>
              <a:t>cont</a:t>
            </a:r>
            <a:r>
              <a:rPr lang="en-US" sz="2000" dirty="0" smtClean="0"/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900" dirty="0" smtClean="0"/>
          </a:p>
          <a:p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Your child will now have anywhere from 6 – 8 teachers:</a:t>
            </a:r>
          </a:p>
          <a:p>
            <a:pPr lvl="1"/>
            <a:r>
              <a:rPr lang="en-US" sz="3600" dirty="0"/>
              <a:t> </a:t>
            </a:r>
            <a:r>
              <a:rPr lang="en-US" sz="3600" u="sng" dirty="0"/>
              <a:t>K</a:t>
            </a:r>
            <a:r>
              <a:rPr lang="en-US" sz="3600" u="sng" dirty="0" smtClean="0"/>
              <a:t>now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each teacher</a:t>
            </a:r>
          </a:p>
          <a:p>
            <a:pPr lvl="2"/>
            <a:r>
              <a:rPr lang="en-US" sz="3200" dirty="0" smtClean="0"/>
              <a:t>Homework policies</a:t>
            </a:r>
          </a:p>
          <a:p>
            <a:pPr lvl="2"/>
            <a:r>
              <a:rPr lang="en-US" sz="3200" dirty="0" smtClean="0"/>
              <a:t>Posting and use of school website</a:t>
            </a:r>
          </a:p>
          <a:p>
            <a:pPr lvl="2"/>
            <a:r>
              <a:rPr lang="en-US" sz="3200" dirty="0" smtClean="0"/>
              <a:t> Conference hours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Contact them regularly </a:t>
            </a:r>
            <a:r>
              <a:rPr lang="en-US" sz="3600" dirty="0" smtClean="0"/>
              <a:t>(we don’t bite)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2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5400" dirty="0" smtClean="0"/>
              <a:t>The Basics </a:t>
            </a:r>
            <a:r>
              <a:rPr lang="en-US" sz="2000" dirty="0" smtClean="0"/>
              <a:t>(</a:t>
            </a:r>
            <a:r>
              <a:rPr lang="en-US" sz="2000" dirty="0" err="1" smtClean="0"/>
              <a:t>cont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315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Special Education or 504 Plan:</a:t>
            </a:r>
          </a:p>
          <a:p>
            <a:r>
              <a:rPr lang="en-US" sz="3600" dirty="0" smtClean="0"/>
              <a:t>Know your child’s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Case Carrier</a:t>
            </a:r>
          </a:p>
          <a:p>
            <a:pPr lvl="1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Best way to reach </a:t>
            </a:r>
            <a:r>
              <a:rPr lang="en-US" sz="3200" dirty="0" smtClean="0"/>
              <a:t>him/her</a:t>
            </a:r>
          </a:p>
          <a:p>
            <a:pPr lvl="1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Responsibilities</a:t>
            </a:r>
            <a:r>
              <a:rPr lang="en-US" sz="3200" dirty="0" smtClean="0"/>
              <a:t> as the Case Carrier</a:t>
            </a:r>
          </a:p>
          <a:p>
            <a:pPr lvl="1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Conference hours</a:t>
            </a:r>
          </a:p>
          <a:p>
            <a:pPr lvl="1"/>
            <a:r>
              <a:rPr lang="en-US" sz="3200" dirty="0" smtClean="0"/>
              <a:t>Days and times of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service(s)</a:t>
            </a:r>
          </a:p>
          <a:p>
            <a:pPr lvl="1"/>
            <a:r>
              <a:rPr lang="en-US" sz="3200" dirty="0" smtClean="0"/>
              <a:t>Other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service providers</a:t>
            </a:r>
            <a:r>
              <a:rPr lang="en-US" sz="3200" dirty="0" smtClean="0"/>
              <a:t>?</a:t>
            </a:r>
          </a:p>
          <a:p>
            <a:pPr lvl="1"/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3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5400" dirty="0" smtClean="0"/>
              <a:t>The Basics </a:t>
            </a:r>
            <a:r>
              <a:rPr lang="en-US" sz="2000" dirty="0" smtClean="0"/>
              <a:t>(</a:t>
            </a:r>
            <a:r>
              <a:rPr lang="en-US" sz="2000" dirty="0" err="1" smtClean="0"/>
              <a:t>cont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Special Education or 504 Plan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cont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en-US" sz="3900" dirty="0" smtClean="0"/>
              <a:t>Know </a:t>
            </a:r>
            <a:r>
              <a:rPr lang="en-US" sz="3900" b="1" dirty="0" smtClean="0">
                <a:solidFill>
                  <a:schemeClr val="accent6">
                    <a:lumMod val="50000"/>
                  </a:schemeClr>
                </a:solidFill>
              </a:rPr>
              <a:t>the system</a:t>
            </a:r>
          </a:p>
          <a:p>
            <a:pPr lvl="1"/>
            <a:r>
              <a:rPr lang="en-US" sz="3500" b="1" dirty="0" smtClean="0">
                <a:solidFill>
                  <a:schemeClr val="accent6">
                    <a:lumMod val="50000"/>
                  </a:schemeClr>
                </a:solidFill>
              </a:rPr>
              <a:t>Whom</a:t>
            </a:r>
            <a:r>
              <a:rPr lang="en-US" sz="35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500" dirty="0" smtClean="0"/>
              <a:t>do I contact?</a:t>
            </a:r>
          </a:p>
          <a:p>
            <a:pPr lvl="1"/>
            <a:r>
              <a:rPr lang="en-US" sz="3500" dirty="0" smtClean="0"/>
              <a:t>Be sure to have a current copy of the </a:t>
            </a:r>
            <a:r>
              <a:rPr lang="en-US" sz="3500" b="1" dirty="0" smtClean="0">
                <a:solidFill>
                  <a:schemeClr val="accent6">
                    <a:lumMod val="50000"/>
                  </a:schemeClr>
                </a:solidFill>
              </a:rPr>
              <a:t>Department of Special Education program brochure</a:t>
            </a:r>
          </a:p>
          <a:p>
            <a:pPr lvl="2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5400" dirty="0" smtClean="0"/>
              <a:t>The Basics </a:t>
            </a:r>
            <a:r>
              <a:rPr lang="en-US" sz="2000" dirty="0" smtClean="0"/>
              <a:t>(</a:t>
            </a:r>
            <a:r>
              <a:rPr lang="en-US" sz="2000" dirty="0" err="1" smtClean="0"/>
              <a:t>cont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Use the Aeries Parent Portal</a:t>
            </a:r>
          </a:p>
          <a:p>
            <a:pPr lvl="1"/>
            <a:r>
              <a:rPr lang="en-US" sz="3600" dirty="0" smtClean="0"/>
              <a:t>Learn the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ins</a:t>
            </a:r>
            <a:r>
              <a:rPr lang="en-US" sz="3600" dirty="0" smtClean="0"/>
              <a:t> and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outs</a:t>
            </a:r>
            <a:r>
              <a:rPr lang="en-US" sz="3600" dirty="0" smtClean="0"/>
              <a:t>:</a:t>
            </a:r>
          </a:p>
          <a:p>
            <a:pPr lvl="2"/>
            <a:r>
              <a:rPr lang="en-US" sz="3200" dirty="0" smtClean="0"/>
              <a:t>Attendance</a:t>
            </a:r>
          </a:p>
          <a:p>
            <a:pPr lvl="2"/>
            <a:r>
              <a:rPr lang="en-US" sz="3200" dirty="0" smtClean="0"/>
              <a:t>Assignments/assignment completion</a:t>
            </a:r>
          </a:p>
          <a:p>
            <a:pPr lvl="2"/>
            <a:r>
              <a:rPr lang="en-US" sz="3200" dirty="0" smtClean="0"/>
              <a:t>Grades</a:t>
            </a:r>
          </a:p>
          <a:p>
            <a:pPr lvl="2"/>
            <a:r>
              <a:rPr lang="en-US" sz="3200" dirty="0" smtClean="0"/>
              <a:t>Progress toward graduation</a:t>
            </a:r>
          </a:p>
          <a:p>
            <a:pPr lvl="2"/>
            <a:r>
              <a:rPr lang="en-US" sz="3200" dirty="0" smtClean="0"/>
              <a:t>Transcript</a:t>
            </a:r>
          </a:p>
          <a:p>
            <a:pPr lvl="2"/>
            <a:r>
              <a:rPr lang="en-US" sz="3200" dirty="0" smtClean="0"/>
              <a:t>. . . . . .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5400" dirty="0" smtClean="0"/>
              <a:t>The Basics </a:t>
            </a:r>
            <a:r>
              <a:rPr lang="en-US" sz="2000" dirty="0" smtClean="0"/>
              <a:t>(</a:t>
            </a:r>
            <a:r>
              <a:rPr lang="en-US" sz="2000" dirty="0" err="1" smtClean="0"/>
              <a:t>cont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000" dirty="0" smtClean="0"/>
          </a:p>
          <a:p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Use the Aeries Parent Portal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cont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sz="3600" dirty="0" smtClean="0"/>
              <a:t>Ask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questions</a:t>
            </a:r>
            <a:r>
              <a:rPr lang="en-US" sz="3600" dirty="0" smtClean="0"/>
              <a:t>:</a:t>
            </a:r>
          </a:p>
          <a:p>
            <a:pPr lvl="2"/>
            <a:r>
              <a:rPr lang="en-US" sz="3200" dirty="0" smtClean="0"/>
              <a:t>Teachers</a:t>
            </a:r>
          </a:p>
          <a:p>
            <a:pPr lvl="2"/>
            <a:r>
              <a:rPr lang="en-US" sz="3200" dirty="0" smtClean="0"/>
              <a:t>Guidance counselors</a:t>
            </a:r>
          </a:p>
          <a:p>
            <a:pPr lvl="2"/>
            <a:r>
              <a:rPr lang="en-US" sz="3200" dirty="0" smtClean="0"/>
              <a:t>Case Carriers</a:t>
            </a:r>
          </a:p>
          <a:p>
            <a:pPr lvl="2"/>
            <a:r>
              <a:rPr lang="en-US" sz="3200" dirty="0" smtClean="0"/>
              <a:t>Other parents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6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4000" dirty="0" smtClean="0"/>
              <a:t>Important Factors – Keep In Mind . . 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This thing called “independence”</a:t>
            </a:r>
          </a:p>
          <a:p>
            <a:pPr lvl="1"/>
            <a:r>
              <a:rPr lang="en-US" dirty="0" smtClean="0"/>
              <a:t>Translated =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“developmentally appropriate” </a:t>
            </a:r>
            <a:r>
              <a:rPr lang="en-US" dirty="0" smtClean="0"/>
              <a:t>independence</a:t>
            </a:r>
          </a:p>
          <a:p>
            <a:pPr lvl="1"/>
            <a:r>
              <a:rPr lang="en-US" dirty="0" smtClean="0"/>
              <a:t>Your child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is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still a child </a:t>
            </a:r>
            <a:r>
              <a:rPr lang="en-US" dirty="0" smtClean="0"/>
              <a:t>(in so many ways)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till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needs external structure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till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needs help with time management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till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needs help with organization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till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needs help staying focused</a:t>
            </a:r>
          </a:p>
          <a:p>
            <a:r>
              <a:rPr lang="en-US" dirty="0" smtClean="0"/>
              <a:t>Your child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still needs YOU!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0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  <a:t>How Parents Can Help Their Children Succeed in School; You’ve Made It to South Pasadena High School</a:t>
            </a:r>
            <a:br>
              <a:rPr lang="en-US" sz="15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4000" dirty="0" smtClean="0"/>
              <a:t>Important Factors – Keep In Mind . . .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Your child wants YOUR approval:</a:t>
            </a:r>
          </a:p>
          <a:p>
            <a:pPr lvl="1"/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Talk</a:t>
            </a: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dirty="0" smtClean="0"/>
              <a:t>to your child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every day about school</a:t>
            </a:r>
          </a:p>
          <a:p>
            <a:pPr lvl="1"/>
            <a:r>
              <a:rPr lang="en-US" sz="3000" dirty="0" smtClean="0"/>
              <a:t>Find time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every day </a:t>
            </a:r>
            <a:r>
              <a:rPr lang="en-US" sz="3000" dirty="0" smtClean="0"/>
              <a:t>to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look over school work</a:t>
            </a:r>
          </a:p>
          <a:p>
            <a:pPr lvl="1"/>
            <a:r>
              <a:rPr lang="en-US" sz="3000" dirty="0" smtClean="0"/>
              <a:t>Set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short-term goals </a:t>
            </a:r>
            <a:r>
              <a:rPr lang="en-US" sz="3000" dirty="0" smtClean="0"/>
              <a:t>related to school accomplishment</a:t>
            </a:r>
          </a:p>
          <a:p>
            <a:pPr lvl="1"/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Don’t take “no” </a:t>
            </a:r>
            <a:r>
              <a:rPr lang="en-US" sz="3000" dirty="0" smtClean="0"/>
              <a:t>for an answer (your child really does want to spend time with you)</a:t>
            </a:r>
          </a:p>
          <a:p>
            <a:pPr lvl="1"/>
            <a:r>
              <a:rPr lang="en-US" sz="3000" dirty="0" smtClean="0"/>
              <a:t>Stay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positive</a:t>
            </a: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dirty="0" smtClean="0"/>
              <a:t>and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encouraging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9DDA9-A614-43EA-B156-149B3975F5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4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rgbClr val="DDD9C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820</Words>
  <Application>Microsoft Office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How Parents Can Help Their Children Succeed in School You’ve Made It to  South Pasadena High School</vt:lpstr>
      <vt:lpstr>How Parents Can Help Their Children Succeed in School; You’ve Made It to South Pasadena High School The Basics</vt:lpstr>
      <vt:lpstr>How Parents Can Help Their Children Succeed in School; You’ve Made It to South Pasadena High School The Basics (cont)</vt:lpstr>
      <vt:lpstr>How Parents Can Help Their Children Succeed in School; You’ve Made It to South Pasadena High School The Basics (cont)</vt:lpstr>
      <vt:lpstr>How Parents Can Help Their Children Succeed in School; You’ve Made It to South Pasadena High School The Basics (cont)</vt:lpstr>
      <vt:lpstr>How Parents Can Help Their Children Succeed in School; You’ve Made It  to South Pasadena High School The Basics (cont)</vt:lpstr>
      <vt:lpstr>How Parents Can Help Their Children Succeed in School; You’ve Made It to South Pasadena High School The Basics (cont)</vt:lpstr>
      <vt:lpstr>How Parents Can Help Their Children Succeed in School; You’ve Made It to South Pasadena High School Important Factors – Keep In Mind . . .</vt:lpstr>
      <vt:lpstr>How Parents Can Help Their Children Succeed in School; You’ve Made It to South Pasadena High School Important Factors – Keep In Mind . . .</vt:lpstr>
      <vt:lpstr>How Parents Can Help Their Children Succeed in School; You’ve Made It to South Pasadena High School Important Factors – Keep In Mind . . .</vt:lpstr>
      <vt:lpstr>How Parents Can Help Their Children Succeed in School; You’ve Made It to South Pasadena High School Important Factors – Keep In Mind . . .</vt:lpstr>
      <vt:lpstr>How Parents Can Help Their Children Succeed in School; You’ve Made It to South Pasadena High School Important Factors – Keep In Mind . . .</vt:lpstr>
      <vt:lpstr>How Parents Can Help Their Children Succeed in School; You’ve Made It to South Pasadena High School Important Factors – Keep In Mind . . .</vt:lpstr>
      <vt:lpstr>How Parents Can Help Their Children Succeed in School; You’ve Made It to South Pasadena High School Important Factors – Keep In Mind . . .</vt:lpstr>
      <vt:lpstr> How Parents Can Help Their Children Succeed in School; You’ve Made It to South Pasadena High School </vt:lpstr>
      <vt:lpstr>How Parents Can Help Their Children Succeed in School; You’ve Made It to South Pasadena High School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Parents Can Help Their Children Succeed in School You’ve Made It to High School; Now What?</dc:title>
  <dc:creator>aburzynski</dc:creator>
  <cp:lastModifiedBy>aburzynski</cp:lastModifiedBy>
  <cp:revision>32</cp:revision>
  <dcterms:created xsi:type="dcterms:W3CDTF">2017-01-18T03:09:23Z</dcterms:created>
  <dcterms:modified xsi:type="dcterms:W3CDTF">2017-01-19T14:01:01Z</dcterms:modified>
</cp:coreProperties>
</file>